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1" r:id="rId6"/>
    <p:sldId id="259" r:id="rId7"/>
    <p:sldId id="264" r:id="rId8"/>
    <p:sldId id="260" r:id="rId9"/>
    <p:sldId id="263" r:id="rId10"/>
    <p:sldId id="265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B4531-B3B2-4F0D-9456-6E41783792E8}" type="datetimeFigureOut">
              <a:rPr lang="hu-HU" smtClean="0"/>
              <a:pPr/>
              <a:t>2014.05.24.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CD9E-B345-4AFD-8C42-05F23FC9D6B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B4531-B3B2-4F0D-9456-6E41783792E8}" type="datetimeFigureOut">
              <a:rPr lang="hu-HU" smtClean="0"/>
              <a:pPr/>
              <a:t>2014.05.24.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CD9E-B345-4AFD-8C42-05F23FC9D6B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B4531-B3B2-4F0D-9456-6E41783792E8}" type="datetimeFigureOut">
              <a:rPr lang="hu-HU" smtClean="0"/>
              <a:pPr/>
              <a:t>2014.05.24.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CD9E-B345-4AFD-8C42-05F23FC9D6B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B4531-B3B2-4F0D-9456-6E41783792E8}" type="datetimeFigureOut">
              <a:rPr lang="hu-HU" smtClean="0"/>
              <a:pPr/>
              <a:t>2014.05.24.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CD9E-B345-4AFD-8C42-05F23FC9D6B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B4531-B3B2-4F0D-9456-6E41783792E8}" type="datetimeFigureOut">
              <a:rPr lang="hu-HU" smtClean="0"/>
              <a:pPr/>
              <a:t>2014.05.24.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CD9E-B345-4AFD-8C42-05F23FC9D6B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B4531-B3B2-4F0D-9456-6E41783792E8}" type="datetimeFigureOut">
              <a:rPr lang="hu-HU" smtClean="0"/>
              <a:pPr/>
              <a:t>2014.05.24.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CD9E-B345-4AFD-8C42-05F23FC9D6B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B4531-B3B2-4F0D-9456-6E41783792E8}" type="datetimeFigureOut">
              <a:rPr lang="hu-HU" smtClean="0"/>
              <a:pPr/>
              <a:t>2014.05.24.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CD9E-B345-4AFD-8C42-05F23FC9D6B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B4531-B3B2-4F0D-9456-6E41783792E8}" type="datetimeFigureOut">
              <a:rPr lang="hu-HU" smtClean="0"/>
              <a:pPr/>
              <a:t>2014.05.24.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CD9E-B345-4AFD-8C42-05F23FC9D6B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B4531-B3B2-4F0D-9456-6E41783792E8}" type="datetimeFigureOut">
              <a:rPr lang="hu-HU" smtClean="0"/>
              <a:pPr/>
              <a:t>2014.05.24.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CD9E-B345-4AFD-8C42-05F23FC9D6B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B4531-B3B2-4F0D-9456-6E41783792E8}" type="datetimeFigureOut">
              <a:rPr lang="hu-HU" smtClean="0"/>
              <a:pPr/>
              <a:t>2014.05.24.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CD9E-B345-4AFD-8C42-05F23FC9D6B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B4531-B3B2-4F0D-9456-6E41783792E8}" type="datetimeFigureOut">
              <a:rPr lang="hu-HU" smtClean="0"/>
              <a:pPr/>
              <a:t>2014.05.24.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CD9E-B345-4AFD-8C42-05F23FC9D6B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B4531-B3B2-4F0D-9456-6E41783792E8}" type="datetimeFigureOut">
              <a:rPr lang="hu-HU" smtClean="0"/>
              <a:pPr/>
              <a:t>2014.05.24.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CCD9E-B345-4AFD-8C42-05F23FC9D6BF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pload.wikimedia.org/wikipedia/commons/f/f0/Biblia_Pauperum_Cpg438.jpg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képregény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A 2014. május 26-i előadás összefoglalója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szöveg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b="1" dirty="0" smtClean="0"/>
              <a:t>tipográfia</a:t>
            </a:r>
            <a:r>
              <a:rPr lang="hu-HU" dirty="0" smtClean="0"/>
              <a:t> jelentősége (betűnagyság, folytonos vagy szaggatott vonal, ikonok)</a:t>
            </a:r>
          </a:p>
          <a:p>
            <a:r>
              <a:rPr lang="hu-HU" b="1" dirty="0" smtClean="0"/>
              <a:t>Szövegtípusok</a:t>
            </a:r>
            <a:r>
              <a:rPr lang="hu-HU" dirty="0" smtClean="0"/>
              <a:t>: narráció, dialóg, monológ, hangutánzó és indulatszavak, magyarázat</a:t>
            </a:r>
          </a:p>
          <a:p>
            <a:r>
              <a:rPr lang="hu-HU" b="1" dirty="0" smtClean="0"/>
              <a:t>Nyelvi humor</a:t>
            </a:r>
          </a:p>
          <a:p>
            <a:r>
              <a:rPr lang="hu-HU" dirty="0" smtClean="0"/>
              <a:t>A képregény által közvetített </a:t>
            </a:r>
            <a:r>
              <a:rPr lang="hu-HU" b="1" dirty="0" smtClean="0"/>
              <a:t>interkulturális ismeretek</a:t>
            </a:r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827584" y="692696"/>
            <a:ext cx="756084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 smtClean="0"/>
          </a:p>
          <a:p>
            <a:r>
              <a:rPr lang="hu-HU" sz="2000" dirty="0" smtClean="0"/>
              <a:t>A képregény a XX. századi vizuális kultúra egyik jellemző formája. Egyesíti a képi és verbális közlésmódot, a kettő egyszerre egészíti ki és erősíti egymást.</a:t>
            </a:r>
          </a:p>
          <a:p>
            <a:r>
              <a:rPr lang="hu-HU" sz="2000" dirty="0" smtClean="0"/>
              <a:t>A képes elbeszélésmód megjelent már az Őskor kultúrájában is, majd  végigkísérte az embert évszázadokon keresztül. Klasszikus, papír alapú formában a XX. században bukkant fel. Témája sokszínű, elsősorban szórakoztatás a célja, bár léteznek ismeretterjesztő, oktatást segítő képregények is. Nyelvezete meghatározott sémát követ, a történetmesélés két legfontosabb eleme a narráció és a párbeszéd található meg benne. Sajátos szerepet töltenek be a hangutánzó, hangfestő és indulatszavak.</a:t>
            </a:r>
          </a:p>
          <a:p>
            <a:r>
              <a:rPr lang="hu-HU" sz="2000" dirty="0" smtClean="0"/>
              <a:t>A képi megjelenítés a film világához áll közel. A különböző plánok váltakozása adja a képregény dinamikáját. </a:t>
            </a:r>
          </a:p>
          <a:p>
            <a:r>
              <a:rPr lang="hu-HU" sz="2000" dirty="0" smtClean="0"/>
              <a:t>A képregény számos információt nyújt egy adott korszakról, annak ízlésvilágáról, de közvetítheti egy adott kultúra jellemzőit is (</a:t>
            </a:r>
            <a:r>
              <a:rPr lang="hu-HU" sz="2000" dirty="0" err="1" smtClean="0"/>
              <a:t>Astérix-történetek</a:t>
            </a:r>
            <a:r>
              <a:rPr lang="hu-HU" sz="2000" dirty="0" smtClean="0"/>
              <a:t>, </a:t>
            </a:r>
            <a:r>
              <a:rPr lang="hu-HU" sz="2000" dirty="0" err="1" smtClean="0"/>
              <a:t>Tintin</a:t>
            </a:r>
            <a:r>
              <a:rPr lang="hu-HU" sz="2000" dirty="0" smtClean="0"/>
              <a:t> sorozat).</a:t>
            </a:r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u-HU" sz="3200" b="1" dirty="0" smtClean="0"/>
              <a:t/>
            </a:r>
            <a:br>
              <a:rPr lang="hu-HU" sz="3200" b="1" dirty="0" smtClean="0"/>
            </a:br>
            <a:r>
              <a:rPr lang="hu-HU" sz="3200" b="1" dirty="0" smtClean="0"/>
              <a:t>Őskor</a:t>
            </a:r>
            <a:r>
              <a:rPr lang="hu-HU" sz="3200" dirty="0" smtClean="0"/>
              <a:t>: </a:t>
            </a:r>
            <a:r>
              <a:rPr lang="hu-HU" sz="2400" b="1" dirty="0" smtClean="0"/>
              <a:t>barlangrajzok</a:t>
            </a:r>
            <a:r>
              <a:rPr lang="hu-HU" sz="3200" dirty="0" smtClean="0"/>
              <a:t> </a:t>
            </a:r>
            <a:br>
              <a:rPr lang="hu-HU" sz="3200" dirty="0" smtClean="0"/>
            </a:br>
            <a:r>
              <a:rPr lang="hu-HU" sz="2000" dirty="0" smtClean="0"/>
              <a:t>A vadászat megjelenítése képekben Pl. </a:t>
            </a:r>
            <a:r>
              <a:rPr lang="hu-HU" sz="2000" dirty="0" err="1" smtClean="0"/>
              <a:t>Lascaux-i</a:t>
            </a:r>
            <a:r>
              <a:rPr lang="hu-HU" sz="2000" dirty="0" smtClean="0"/>
              <a:t> barlang</a:t>
            </a:r>
            <a:endParaRPr lang="hu-HU" sz="20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hu-HU" sz="3800" b="1" dirty="0" smtClean="0"/>
          </a:p>
          <a:p>
            <a:pPr>
              <a:buNone/>
            </a:pPr>
            <a:r>
              <a:rPr lang="hu-HU" sz="3800" b="1" dirty="0" smtClean="0"/>
              <a:t>Ókor</a:t>
            </a:r>
            <a:r>
              <a:rPr lang="hu-HU" dirty="0" smtClean="0"/>
              <a:t>:</a:t>
            </a:r>
          </a:p>
          <a:p>
            <a:r>
              <a:rPr lang="hu-HU" b="1" dirty="0" smtClean="0"/>
              <a:t>Egyiptomi hieroglifák</a:t>
            </a:r>
          </a:p>
          <a:p>
            <a:pPr>
              <a:buNone/>
            </a:pPr>
            <a:r>
              <a:rPr lang="hu-HU" sz="2600" dirty="0" smtClean="0"/>
              <a:t>      Papirusztekercs - képek és írásjelek ötvözése</a:t>
            </a:r>
          </a:p>
          <a:p>
            <a:r>
              <a:rPr lang="hu-HU" b="1" dirty="0" smtClean="0"/>
              <a:t>Ur városi képes tekercs</a:t>
            </a:r>
          </a:p>
          <a:p>
            <a:pPr>
              <a:buNone/>
            </a:pPr>
            <a:r>
              <a:rPr lang="hu-HU" sz="2600" dirty="0" smtClean="0"/>
              <a:t>       A háború és a béke jelenetei</a:t>
            </a:r>
          </a:p>
          <a:p>
            <a:r>
              <a:rPr lang="hu-HU" b="1" dirty="0" smtClean="0"/>
              <a:t>Görög vázafestészet</a:t>
            </a:r>
          </a:p>
          <a:p>
            <a:pPr>
              <a:buNone/>
            </a:pPr>
            <a:r>
              <a:rPr lang="hu-HU" b="1" dirty="0" smtClean="0"/>
              <a:t>      </a:t>
            </a:r>
            <a:r>
              <a:rPr lang="hu-HU" sz="2600" dirty="0" smtClean="0"/>
              <a:t>A görög istenek ábrázolása kerámián</a:t>
            </a:r>
          </a:p>
          <a:p>
            <a:r>
              <a:rPr lang="hu-HU" b="1" dirty="0" smtClean="0"/>
              <a:t>Traianus császár hadoszlopa</a:t>
            </a:r>
          </a:p>
          <a:p>
            <a:pPr>
              <a:buNone/>
            </a:pPr>
            <a:r>
              <a:rPr lang="hu-HU" dirty="0" smtClean="0"/>
              <a:t>      </a:t>
            </a:r>
            <a:r>
              <a:rPr lang="hu-HU" sz="2600" dirty="0" smtClean="0"/>
              <a:t>A császár hadjáratának jelenetei márványoszlopon</a:t>
            </a:r>
          </a:p>
          <a:p>
            <a:pPr>
              <a:buNone/>
            </a:pP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hu-HU" sz="3800" b="1" dirty="0" smtClean="0"/>
          </a:p>
          <a:p>
            <a:pPr>
              <a:buNone/>
            </a:pPr>
            <a:endParaRPr lang="hu-HU" sz="3800" b="1" dirty="0" smtClean="0"/>
          </a:p>
          <a:p>
            <a:pPr>
              <a:buNone/>
            </a:pPr>
            <a:r>
              <a:rPr lang="hu-HU" sz="3800" b="1" dirty="0" smtClean="0"/>
              <a:t>Középkor</a:t>
            </a:r>
            <a:r>
              <a:rPr lang="hu-HU" b="1" dirty="0" smtClean="0"/>
              <a:t>:</a:t>
            </a:r>
          </a:p>
          <a:p>
            <a:pPr>
              <a:buNone/>
            </a:pPr>
            <a:endParaRPr lang="hu-HU" dirty="0" smtClean="0"/>
          </a:p>
          <a:p>
            <a:r>
              <a:rPr lang="hu-HU" b="1" dirty="0" err="1" smtClean="0"/>
              <a:t>Bayeux-i</a:t>
            </a:r>
            <a:r>
              <a:rPr lang="hu-HU" b="1" dirty="0" smtClean="0"/>
              <a:t> szőnyeg</a:t>
            </a:r>
          </a:p>
          <a:p>
            <a:pPr>
              <a:buNone/>
            </a:pPr>
            <a:r>
              <a:rPr lang="hu-HU" dirty="0" smtClean="0"/>
              <a:t>     </a:t>
            </a:r>
            <a:r>
              <a:rPr lang="hu-HU" sz="2600" dirty="0" smtClean="0"/>
              <a:t>Hódító Vilmos angliai hódítása – csatajelenetek és latin nyelvű feliratok</a:t>
            </a:r>
          </a:p>
          <a:p>
            <a:r>
              <a:rPr lang="hu-HU" b="1" dirty="0" smtClean="0"/>
              <a:t>Képes tekercsek</a:t>
            </a:r>
          </a:p>
          <a:p>
            <a:pPr>
              <a:buNone/>
            </a:pPr>
            <a:r>
              <a:rPr lang="hu-HU" dirty="0" smtClean="0"/>
              <a:t>      V</a:t>
            </a:r>
            <a:r>
              <a:rPr lang="hu-HU" sz="2600" dirty="0" smtClean="0"/>
              <a:t>allási témájú képsorok az Újtestamentum történeteiből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 barlangrajzoktól a napilapok mellékletéig 1</a:t>
            </a:r>
            <a:endParaRPr lang="hu-HU" sz="2400" dirty="0"/>
          </a:p>
        </p:txBody>
      </p:sp>
      <p:pic>
        <p:nvPicPr>
          <p:cNvPr id="4" name="Picture 10" descr="Lascau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0"/>
            <a:ext cx="28956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0" descr="óegyiptomi hallotti könyv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347864" y="1052736"/>
            <a:ext cx="3352800" cy="1362075"/>
          </a:xfrm>
          <a:prstGeom prst="rect">
            <a:avLst/>
          </a:prstGeom>
          <a:noFill/>
        </p:spPr>
      </p:pic>
      <p:pic>
        <p:nvPicPr>
          <p:cNvPr id="6" name="Picture 7" descr="Ur városi tekerc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395536" y="3068960"/>
            <a:ext cx="4038600" cy="1878012"/>
          </a:xfrm>
          <a:prstGeom prst="rect">
            <a:avLst/>
          </a:prstGeom>
          <a:noFill/>
        </p:spPr>
      </p:pic>
      <p:pic>
        <p:nvPicPr>
          <p:cNvPr id="7" name="Picture 12" descr="görög váza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4716016" y="2564904"/>
            <a:ext cx="1600200" cy="1476375"/>
          </a:xfrm>
          <a:prstGeom prst="rect">
            <a:avLst/>
          </a:prstGeom>
        </p:spPr>
      </p:pic>
      <p:pic>
        <p:nvPicPr>
          <p:cNvPr id="8" name="Picture 6" descr="Trajanus oszlop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6948264" y="1484784"/>
            <a:ext cx="1781175" cy="2562225"/>
          </a:xfrm>
          <a:prstGeom prst="rect">
            <a:avLst/>
          </a:prstGeom>
        </p:spPr>
      </p:pic>
      <p:pic>
        <p:nvPicPr>
          <p:cNvPr id="9" name="Picture 4" descr="Bayeux-i oszlop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>
            <a:off x="827584" y="5301208"/>
            <a:ext cx="4679950" cy="1368425"/>
          </a:xfrm>
          <a:prstGeom prst="rect">
            <a:avLst/>
          </a:prstGeom>
          <a:noFill/>
        </p:spPr>
      </p:pic>
      <p:pic>
        <p:nvPicPr>
          <p:cNvPr id="10" name="Tartalom helye 5" descr="Fájl:Biblia Pauperum Cpg438.jpg">
            <a:hlinkClick r:id="rId8"/>
          </p:cNvPr>
          <p:cNvPicPr>
            <a:picLocks/>
          </p:cNvPicPr>
          <p:nvPr/>
        </p:nvPicPr>
        <p:blipFill>
          <a:blip r:embed="rId9" cstate="print"/>
          <a:srcRect/>
          <a:stretch>
            <a:fillRect/>
          </a:stretch>
        </p:blipFill>
        <p:spPr>
          <a:xfrm>
            <a:off x="6156176" y="4293096"/>
            <a:ext cx="1570038" cy="218598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képregény a XVIII-XIX. században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hu-HU" b="1" dirty="0" smtClean="0"/>
          </a:p>
          <a:p>
            <a:r>
              <a:rPr lang="hu-HU" b="1" dirty="0" err="1" smtClean="0"/>
              <a:t>Rodolph</a:t>
            </a:r>
            <a:r>
              <a:rPr lang="hu-HU" b="1" dirty="0" smtClean="0"/>
              <a:t> </a:t>
            </a:r>
            <a:r>
              <a:rPr lang="hu-HU" b="1" dirty="0" err="1" smtClean="0"/>
              <a:t>Töpffer</a:t>
            </a:r>
            <a:r>
              <a:rPr lang="hu-HU" b="1" dirty="0" smtClean="0"/>
              <a:t> </a:t>
            </a:r>
            <a:r>
              <a:rPr lang="hu-HU" dirty="0" smtClean="0"/>
              <a:t>karikatúrái rézmetszeten </a:t>
            </a:r>
          </a:p>
          <a:p>
            <a:pPr>
              <a:buNone/>
            </a:pPr>
            <a:r>
              <a:rPr lang="hu-HU" dirty="0" smtClean="0"/>
              <a:t>     (Dr.- </a:t>
            </a:r>
            <a:r>
              <a:rPr lang="hu-HU" dirty="0" err="1" smtClean="0"/>
              <a:t>Festus</a:t>
            </a:r>
            <a:r>
              <a:rPr lang="hu-HU" dirty="0" smtClean="0"/>
              <a:t> sorozat</a:t>
            </a:r>
          </a:p>
          <a:p>
            <a:pPr>
              <a:buNone/>
            </a:pPr>
            <a:r>
              <a:rPr lang="hu-HU" dirty="0" smtClean="0"/>
              <a:t>     </a:t>
            </a:r>
            <a:r>
              <a:rPr lang="hu-HU" dirty="0" err="1" smtClean="0"/>
              <a:t>Jabot</a:t>
            </a:r>
            <a:r>
              <a:rPr lang="hu-HU" dirty="0" smtClean="0"/>
              <a:t> úr kalandjai)</a:t>
            </a:r>
          </a:p>
          <a:p>
            <a:r>
              <a:rPr lang="hu-HU" b="1" dirty="0" smtClean="0"/>
              <a:t>Wilhelm </a:t>
            </a:r>
            <a:r>
              <a:rPr lang="hu-HU" b="1" dirty="0" err="1" smtClean="0"/>
              <a:t>Busch</a:t>
            </a:r>
            <a:endParaRPr lang="hu-HU" b="1" dirty="0" smtClean="0"/>
          </a:p>
          <a:p>
            <a:pPr>
              <a:buNone/>
            </a:pPr>
            <a:r>
              <a:rPr lang="hu-HU" dirty="0" smtClean="0"/>
              <a:t>     (Max und </a:t>
            </a:r>
            <a:r>
              <a:rPr lang="hu-HU" dirty="0" err="1" smtClean="0"/>
              <a:t>Moritz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hu-HU" b="1" dirty="0" smtClean="0"/>
          </a:p>
          <a:p>
            <a:r>
              <a:rPr lang="hu-HU" b="1" dirty="0" smtClean="0"/>
              <a:t>Richard </a:t>
            </a:r>
            <a:r>
              <a:rPr lang="hu-HU" b="1" dirty="0" err="1" smtClean="0"/>
              <a:t>Felton</a:t>
            </a:r>
            <a:r>
              <a:rPr lang="hu-HU" b="1" dirty="0" smtClean="0"/>
              <a:t> </a:t>
            </a:r>
            <a:r>
              <a:rPr lang="hu-HU" b="1" dirty="0" err="1" smtClean="0"/>
              <a:t>Outcault</a:t>
            </a:r>
            <a:r>
              <a:rPr lang="hu-HU" b="1" dirty="0" smtClean="0"/>
              <a:t> </a:t>
            </a:r>
            <a:r>
              <a:rPr lang="hu-HU" dirty="0" err="1" smtClean="0"/>
              <a:t>Yellow</a:t>
            </a:r>
            <a:r>
              <a:rPr lang="hu-HU" dirty="0" smtClean="0"/>
              <a:t> Kid</a:t>
            </a:r>
          </a:p>
          <a:p>
            <a:endParaRPr lang="hu-HU" dirty="0" smtClean="0"/>
          </a:p>
          <a:p>
            <a:pPr>
              <a:buNone/>
            </a:pPr>
            <a:r>
              <a:rPr lang="hu-HU" dirty="0" smtClean="0"/>
              <a:t>    Egy „igazi”képregény folytatásokban,  egy napilap hétvégi mellékleteként </a:t>
            </a:r>
          </a:p>
          <a:p>
            <a:pPr>
              <a:buNone/>
            </a:pP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 barlangrajzoktól a napilapok mellékletéig 2</a:t>
            </a:r>
            <a:endParaRPr lang="hu-HU" sz="2400" dirty="0"/>
          </a:p>
        </p:txBody>
      </p:sp>
      <p:pic>
        <p:nvPicPr>
          <p:cNvPr id="3" name="Picture 8" descr="divatos házasság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83568" y="1556792"/>
            <a:ext cx="2590800" cy="1762125"/>
          </a:xfrm>
          <a:prstGeom prst="rect">
            <a:avLst/>
          </a:prstGeom>
        </p:spPr>
      </p:pic>
      <p:pic>
        <p:nvPicPr>
          <p:cNvPr id="4" name="Picture 7" descr="Rodolphe Töpff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860032" y="1844824"/>
            <a:ext cx="2962275" cy="1543050"/>
          </a:xfrm>
          <a:prstGeom prst="rect">
            <a:avLst/>
          </a:prstGeom>
          <a:noFill/>
        </p:spPr>
      </p:pic>
      <p:pic>
        <p:nvPicPr>
          <p:cNvPr id="5" name="Picture 8" descr="max und moritz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1259632" y="3861048"/>
            <a:ext cx="2971800" cy="1543050"/>
          </a:xfrm>
          <a:prstGeom prst="rect">
            <a:avLst/>
          </a:prstGeom>
        </p:spPr>
      </p:pic>
      <p:pic>
        <p:nvPicPr>
          <p:cNvPr id="6" name="Picture 7" descr="yellow kid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5076056" y="4005064"/>
            <a:ext cx="2524125" cy="18097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Hősök és szuperhősök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    A modern kor hősei gyakran természetfeletti erejük segítségével küzdenek az embereket fenyegető, megsemmisítésüket tervező gonosz ellen. A jó és a rossz örök harca elevenedik meg szöveggel kísért képsorok formájában.</a:t>
            </a:r>
          </a:p>
          <a:p>
            <a:pPr>
              <a:buNone/>
            </a:pPr>
            <a:r>
              <a:rPr lang="hu-HU" dirty="0" smtClean="0"/>
              <a:t>   (Képregények újságok mellékleteként, ill. önálló történetként könyvbe kötve)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Hősök és szuperhősök </a:t>
            </a:r>
            <a:endParaRPr lang="hu-HU" dirty="0"/>
          </a:p>
        </p:txBody>
      </p:sp>
      <p:pic>
        <p:nvPicPr>
          <p:cNvPr id="3" name="Picture 10" descr="tarzan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259632" y="1484784"/>
            <a:ext cx="1133475" cy="1562100"/>
          </a:xfrm>
          <a:prstGeom prst="rect">
            <a:avLst/>
          </a:prstGeom>
        </p:spPr>
      </p:pic>
      <p:pic>
        <p:nvPicPr>
          <p:cNvPr id="4" name="Picture 12" descr="superman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691680" y="3789040"/>
            <a:ext cx="1362075" cy="2185987"/>
          </a:xfrm>
          <a:prstGeom prst="rect">
            <a:avLst/>
          </a:prstGeom>
        </p:spPr>
      </p:pic>
      <p:pic>
        <p:nvPicPr>
          <p:cNvPr id="5" name="Picture 5" descr="Asrérix, a gall-címla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1700808"/>
            <a:ext cx="17907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Corto Maltes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4581128"/>
            <a:ext cx="115252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Agrippin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0152" y="1916832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képszerkesztés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endParaRPr lang="hu-HU" b="1" dirty="0" smtClean="0"/>
          </a:p>
          <a:p>
            <a:pPr>
              <a:lnSpc>
                <a:spcPct val="90000"/>
              </a:lnSpc>
            </a:pPr>
            <a:r>
              <a:rPr lang="hu-HU" b="1" dirty="0" smtClean="0"/>
              <a:t>Hagyományos vagy szabályos</a:t>
            </a:r>
            <a:r>
              <a:rPr lang="hu-HU" dirty="0" smtClean="0"/>
              <a:t> : 3-4 sor x 3 azonos méretű képkocka</a:t>
            </a:r>
          </a:p>
          <a:p>
            <a:pPr>
              <a:lnSpc>
                <a:spcPct val="90000"/>
              </a:lnSpc>
            </a:pPr>
            <a:r>
              <a:rPr lang="hu-HU" b="1" dirty="0" smtClean="0"/>
              <a:t>Dekoratív</a:t>
            </a:r>
            <a:r>
              <a:rPr lang="hu-HU" dirty="0" smtClean="0"/>
              <a:t>: lekerekíti a kockát vagy háromszögletűre változtatja (pl. A Tarzan-történetek)</a:t>
            </a:r>
          </a:p>
          <a:p>
            <a:pPr>
              <a:lnSpc>
                <a:spcPct val="90000"/>
              </a:lnSpc>
            </a:pPr>
            <a:r>
              <a:rPr lang="hu-HU" b="1" dirty="0" smtClean="0"/>
              <a:t>Retorikai</a:t>
            </a:r>
            <a:r>
              <a:rPr lang="hu-HU" dirty="0" smtClean="0"/>
              <a:t>: a történet dönti el a képkocka formáját </a:t>
            </a:r>
          </a:p>
          <a:p>
            <a:pPr>
              <a:lnSpc>
                <a:spcPct val="90000"/>
              </a:lnSpc>
              <a:buNone/>
            </a:pPr>
            <a:r>
              <a:rPr lang="hu-HU" dirty="0" smtClean="0"/>
              <a:t>	(a szereplő mozgásától függően álló vagy fekvő kocka)</a:t>
            </a:r>
          </a:p>
          <a:p>
            <a:pPr>
              <a:lnSpc>
                <a:spcPct val="90000"/>
              </a:lnSpc>
            </a:pPr>
            <a:r>
              <a:rPr lang="hu-HU" b="1" dirty="0" smtClean="0"/>
              <a:t>Produktív</a:t>
            </a:r>
            <a:r>
              <a:rPr lang="hu-HU" dirty="0" smtClean="0"/>
              <a:t>: esztétikai és látványfunkciók dominanciája </a:t>
            </a:r>
          </a:p>
          <a:p>
            <a:pPr>
              <a:lnSpc>
                <a:spcPct val="90000"/>
              </a:lnSpc>
              <a:buNone/>
            </a:pPr>
            <a:r>
              <a:rPr lang="hu-HU" dirty="0" smtClean="0"/>
              <a:t>	( egy kocka akár féloldalt is betölthet)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    </a:t>
            </a:r>
            <a:endParaRPr lang="hu-H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400</Words>
  <Application>Microsoft Office PowerPoint</Application>
  <PresentationFormat>Diavetítés a képernyőre (4:3 oldalarány)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Office-téma</vt:lpstr>
      <vt:lpstr>A képregény</vt:lpstr>
      <vt:lpstr>2. dia</vt:lpstr>
      <vt:lpstr> Őskor: barlangrajzok  A vadászat megjelenítése képekben Pl. Lascaux-i barlang</vt:lpstr>
      <vt:lpstr>A barlangrajzoktól a napilapok mellékletéig 1</vt:lpstr>
      <vt:lpstr>A képregény a XVIII-XIX. században</vt:lpstr>
      <vt:lpstr>A barlangrajzoktól a napilapok mellékletéig 2</vt:lpstr>
      <vt:lpstr>Hősök és szuperhősök</vt:lpstr>
      <vt:lpstr>Hősök és szuperhősök </vt:lpstr>
      <vt:lpstr>A képszerkesztés</vt:lpstr>
      <vt:lpstr>A szöveg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képregény</dc:title>
  <dc:creator>user</dc:creator>
  <cp:lastModifiedBy>XP</cp:lastModifiedBy>
  <cp:revision>21</cp:revision>
  <dcterms:created xsi:type="dcterms:W3CDTF">2014-05-19T13:26:32Z</dcterms:created>
  <dcterms:modified xsi:type="dcterms:W3CDTF">2014-05-24T10:43:54Z</dcterms:modified>
</cp:coreProperties>
</file>